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308" r:id="rId6"/>
    <p:sldId id="329" r:id="rId7"/>
    <p:sldId id="330" r:id="rId8"/>
    <p:sldId id="336" r:id="rId9"/>
    <p:sldId id="337" r:id="rId10"/>
    <p:sldId id="289" r:id="rId11"/>
    <p:sldId id="331" r:id="rId12"/>
    <p:sldId id="319" r:id="rId13"/>
    <p:sldId id="332" r:id="rId14"/>
    <p:sldId id="321" r:id="rId15"/>
    <p:sldId id="333" r:id="rId16"/>
    <p:sldId id="328" r:id="rId17"/>
    <p:sldId id="335" r:id="rId18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71" autoAdjust="0"/>
  </p:normalViewPr>
  <p:slideViewPr>
    <p:cSldViewPr>
      <p:cViewPr varScale="1">
        <p:scale>
          <a:sx n="74" d="100"/>
          <a:sy n="74" d="100"/>
        </p:scale>
        <p:origin x="1042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88F0D-F4A9-4652-A12D-A7916040930C}" type="datetimeFigureOut">
              <a:rPr lang="en-IN" smtClean="0"/>
              <a:t>12-01-2026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A5DF6-10FC-484E-833A-3E5BD456E6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7350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A5DF6-10FC-484E-833A-3E5BD456E644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170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A5DF6-10FC-484E-833A-3E5BD456E64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7129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A5DF6-10FC-484E-833A-3E5BD456E644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0654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A5DF6-10FC-484E-833A-3E5BD456E644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3146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A5DF6-10FC-484E-833A-3E5BD456E644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03780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5393BF-0441-158D-528D-37CCB7A1C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A5D043-F2FA-03EB-0019-23676B2E3B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DD6BF6-83DD-0881-A859-E39861F599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D2B66B-D83A-89E7-5AC0-797D90ADE8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A5DF6-10FC-484E-833A-3E5BD456E644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199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A0CB3-C24E-E4F2-9E70-6FA3AC419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57D630-F178-0EA6-4307-8C9ABA6762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8E26E5-9FAC-3D78-FDD2-F14B4AA80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2423D-3723-1AB0-56A0-C2F86D8786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A5DF6-10FC-484E-833A-3E5BD456E644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9323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410"/>
              </a:lnSpc>
            </a:pPr>
            <a:r>
              <a:rPr spc="-30" dirty="0"/>
              <a:t>DEPARTMENT</a:t>
            </a:r>
            <a:r>
              <a:rPr spc="-20" dirty="0"/>
              <a:t> </a:t>
            </a:r>
            <a:r>
              <a:rPr dirty="0"/>
              <a:t>OF COMPUTER</a:t>
            </a:r>
            <a:r>
              <a:rPr spc="-75" dirty="0"/>
              <a:t> </a:t>
            </a:r>
            <a:r>
              <a:rPr spc="-20" dirty="0"/>
              <a:t>APPLICATIONS,</a:t>
            </a:r>
            <a:r>
              <a:rPr spc="60" dirty="0"/>
              <a:t> </a:t>
            </a:r>
            <a:r>
              <a:rPr dirty="0"/>
              <a:t>MESCE </a:t>
            </a:r>
            <a:r>
              <a:rPr spc="-10" dirty="0"/>
              <a:t>KUTTIPPURAM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07/01/2026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9525">
              <a:lnSpc>
                <a:spcPts val="1630"/>
              </a:lnSpc>
            </a:pPr>
            <a:fld id="{81D60167-4931-47E6-BA6A-407CBD079E47}" type="slidenum">
              <a:rPr sz="1400" spc="-50" dirty="0">
                <a:solidFill>
                  <a:srgbClr val="FFFFFF"/>
                </a:solidFill>
              </a:rPr>
              <a:t>‹#›</a:t>
            </a:fld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410"/>
              </a:lnSpc>
            </a:pPr>
            <a:r>
              <a:rPr spc="-30" dirty="0"/>
              <a:t>DEPARTMENT</a:t>
            </a:r>
            <a:r>
              <a:rPr spc="-20" dirty="0"/>
              <a:t> </a:t>
            </a:r>
            <a:r>
              <a:rPr dirty="0"/>
              <a:t>OF COMPUTER</a:t>
            </a:r>
            <a:r>
              <a:rPr spc="-75" dirty="0"/>
              <a:t> </a:t>
            </a:r>
            <a:r>
              <a:rPr spc="-20" dirty="0"/>
              <a:t>APPLICATIONS,</a:t>
            </a:r>
            <a:r>
              <a:rPr spc="60" dirty="0"/>
              <a:t> </a:t>
            </a:r>
            <a:r>
              <a:rPr dirty="0"/>
              <a:t>MESCE </a:t>
            </a:r>
            <a:r>
              <a:rPr spc="-10" dirty="0"/>
              <a:t>KUTTIPPURAM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7924800" y="6464205"/>
            <a:ext cx="2804160" cy="276999"/>
          </a:xfrm>
        </p:spPr>
        <p:txBody>
          <a:bodyPr lIns="0" tIns="0" rIns="0" b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07/01/2026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410"/>
              </a:lnSpc>
            </a:pPr>
            <a:r>
              <a:rPr spc="-30" dirty="0"/>
              <a:t>DEPARTMENT</a:t>
            </a:r>
            <a:r>
              <a:rPr spc="-20" dirty="0"/>
              <a:t> </a:t>
            </a:r>
            <a:r>
              <a:rPr dirty="0"/>
              <a:t>OF COMPUTER</a:t>
            </a:r>
            <a:r>
              <a:rPr spc="-75" dirty="0"/>
              <a:t> </a:t>
            </a:r>
            <a:r>
              <a:rPr spc="-20" dirty="0"/>
              <a:t>APPLICATIONS,</a:t>
            </a:r>
            <a:r>
              <a:rPr spc="60" dirty="0"/>
              <a:t> </a:t>
            </a:r>
            <a:r>
              <a:rPr dirty="0"/>
              <a:t>MESCE </a:t>
            </a:r>
            <a:r>
              <a:rPr spc="-10" dirty="0"/>
              <a:t>KUTTIPPURAM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07/01/2026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9525">
              <a:lnSpc>
                <a:spcPts val="1630"/>
              </a:lnSpc>
            </a:pPr>
            <a:fld id="{81D60167-4931-47E6-BA6A-407CBD079E47}" type="slidenum">
              <a:rPr sz="1400" spc="-50" dirty="0">
                <a:solidFill>
                  <a:srgbClr val="FFFFFF"/>
                </a:solidFill>
              </a:rPr>
              <a:t>‹#›</a:t>
            </a:fld>
            <a:endParaRPr sz="14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410"/>
              </a:lnSpc>
            </a:pPr>
            <a:r>
              <a:rPr spc="-30" dirty="0"/>
              <a:t>DEPARTMENT</a:t>
            </a:r>
            <a:r>
              <a:rPr spc="-20" dirty="0"/>
              <a:t> </a:t>
            </a:r>
            <a:r>
              <a:rPr dirty="0"/>
              <a:t>OF COMPUTER</a:t>
            </a:r>
            <a:r>
              <a:rPr spc="-75" dirty="0"/>
              <a:t> </a:t>
            </a:r>
            <a:r>
              <a:rPr spc="-20" dirty="0"/>
              <a:t>APPLICATIONS,</a:t>
            </a:r>
            <a:r>
              <a:rPr spc="60" dirty="0"/>
              <a:t> </a:t>
            </a:r>
            <a:r>
              <a:rPr dirty="0"/>
              <a:t>MESCE </a:t>
            </a:r>
            <a:r>
              <a:rPr spc="-10" dirty="0"/>
              <a:t>KUTTIPPURAM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07/01/2026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9525">
              <a:lnSpc>
                <a:spcPts val="1630"/>
              </a:lnSpc>
            </a:pPr>
            <a:fld id="{81D60167-4931-47E6-BA6A-407CBD079E47}" type="slidenum">
              <a:rPr sz="1400" spc="-50" dirty="0">
                <a:solidFill>
                  <a:srgbClr val="FFFFFF"/>
                </a:solidFill>
              </a:rPr>
              <a:t>‹#›</a:t>
            </a:fld>
            <a:endParaRPr sz="14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410"/>
              </a:lnSpc>
            </a:pPr>
            <a:r>
              <a:rPr spc="-30" dirty="0"/>
              <a:t>DEPARTMENT</a:t>
            </a:r>
            <a:r>
              <a:rPr spc="-20" dirty="0"/>
              <a:t> </a:t>
            </a:r>
            <a:r>
              <a:rPr dirty="0"/>
              <a:t>OF COMPUTER</a:t>
            </a:r>
            <a:r>
              <a:rPr spc="-75" dirty="0"/>
              <a:t> </a:t>
            </a:r>
            <a:r>
              <a:rPr spc="-20" dirty="0"/>
              <a:t>APPLICATIONS,</a:t>
            </a:r>
            <a:r>
              <a:rPr spc="60" dirty="0"/>
              <a:t> </a:t>
            </a:r>
            <a:r>
              <a:rPr dirty="0"/>
              <a:t>MESCE </a:t>
            </a:r>
            <a:r>
              <a:rPr spc="-10" dirty="0"/>
              <a:t>KUTTIPPURAM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07/01/2026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9525">
              <a:lnSpc>
                <a:spcPts val="1630"/>
              </a:lnSpc>
            </a:pPr>
            <a:fld id="{81D60167-4931-47E6-BA6A-407CBD079E47}" type="slidenum">
              <a:rPr sz="1400" spc="-50" dirty="0">
                <a:solidFill>
                  <a:srgbClr val="FFFFFF"/>
                </a:solidFill>
              </a:rPr>
              <a:t>‹#›</a:t>
            </a:fld>
            <a:endParaRPr sz="14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936497" y="1061466"/>
            <a:ext cx="10838815" cy="0"/>
          </a:xfrm>
          <a:custGeom>
            <a:avLst/>
            <a:gdLst/>
            <a:ahLst/>
            <a:cxnLst/>
            <a:rect l="l" t="t" r="r" b="b"/>
            <a:pathLst>
              <a:path w="10838815">
                <a:moveTo>
                  <a:pt x="0" y="0"/>
                </a:moveTo>
                <a:lnTo>
                  <a:pt x="10838434" y="0"/>
                </a:lnTo>
              </a:path>
            </a:pathLst>
          </a:custGeom>
          <a:ln w="22225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3047" y="6400799"/>
            <a:ext cx="12189460" cy="457200"/>
          </a:xfrm>
          <a:custGeom>
            <a:avLst/>
            <a:gdLst/>
            <a:ahLst/>
            <a:cxnLst/>
            <a:rect l="l" t="t" r="r" b="b"/>
            <a:pathLst>
              <a:path w="12189460" h="457200">
                <a:moveTo>
                  <a:pt x="12188952" y="0"/>
                </a:moveTo>
                <a:lnTo>
                  <a:pt x="0" y="0"/>
                </a:lnTo>
                <a:lnTo>
                  <a:pt x="0" y="457199"/>
                </a:lnTo>
                <a:lnTo>
                  <a:pt x="12188952" y="457199"/>
                </a:lnTo>
                <a:lnTo>
                  <a:pt x="12188952" y="0"/>
                </a:lnTo>
                <a:close/>
              </a:path>
            </a:pathLst>
          </a:custGeom>
          <a:solidFill>
            <a:srgbClr val="25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04112" y="207390"/>
            <a:ext cx="10706735" cy="6219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2588" y="1246737"/>
            <a:ext cx="10748010" cy="44869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5549" y="6538501"/>
            <a:ext cx="4918075" cy="1943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410"/>
              </a:lnSpc>
            </a:pPr>
            <a:r>
              <a:rPr spc="-30" dirty="0"/>
              <a:t>DEPARTMENT</a:t>
            </a:r>
            <a:r>
              <a:rPr spc="-20" dirty="0"/>
              <a:t> </a:t>
            </a:r>
            <a:r>
              <a:rPr dirty="0"/>
              <a:t>OF COMPUTER</a:t>
            </a:r>
            <a:r>
              <a:rPr spc="-75" dirty="0"/>
              <a:t> </a:t>
            </a:r>
            <a:r>
              <a:rPr spc="-20" dirty="0"/>
              <a:t>APPLICATIONS,</a:t>
            </a:r>
            <a:r>
              <a:rPr spc="60" dirty="0"/>
              <a:t> </a:t>
            </a:r>
            <a:r>
              <a:rPr dirty="0"/>
              <a:t>MESCE </a:t>
            </a:r>
            <a:r>
              <a:rPr spc="-10" dirty="0"/>
              <a:t>KUTTIPPURAM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07/01/2026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18729" y="5574689"/>
            <a:ext cx="3960495" cy="11728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pPr marL="3819525">
              <a:lnSpc>
                <a:spcPts val="1630"/>
              </a:lnSpc>
            </a:pPr>
            <a:fld id="{81D60167-4931-47E6-BA6A-407CBD079E47}" type="slidenum">
              <a:rPr sz="1400" spc="-50" dirty="0">
                <a:solidFill>
                  <a:srgbClr val="FFFFFF"/>
                </a:solidFill>
              </a:rPr>
              <a:t>‹#›</a:t>
            </a:fld>
            <a:endParaRPr sz="1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rendmicro.com/vinfo/us/security/definition/social-engineering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24000" y="1295400"/>
            <a:ext cx="10348265" cy="1451038"/>
          </a:xfrm>
          <a:prstGeom prst="rect">
            <a:avLst/>
          </a:prstGeom>
        </p:spPr>
        <p:txBody>
          <a:bodyPr vert="horz" wrap="square" lIns="0" tIns="95885" rIns="0" bIns="0" rtlCol="0">
            <a:spAutoFit/>
          </a:bodyPr>
          <a:lstStyle/>
          <a:p>
            <a:pPr algn="l"/>
            <a:r>
              <a:rPr lang="en-US" sz="4400" dirty="0"/>
              <a:t>SOCIAL ENGINEERING ATTACKS IN THE DIGITAL AGE</a:t>
            </a:r>
          </a:p>
        </p:txBody>
      </p:sp>
      <p:grpSp>
        <p:nvGrpSpPr>
          <p:cNvPr id="11" name="object 11"/>
          <p:cNvGrpSpPr/>
          <p:nvPr/>
        </p:nvGrpSpPr>
        <p:grpSpPr>
          <a:xfrm>
            <a:off x="0" y="6400800"/>
            <a:ext cx="12192000" cy="457327"/>
            <a:chOff x="0" y="6466332"/>
            <a:chExt cx="12192000" cy="391795"/>
          </a:xfrm>
        </p:grpSpPr>
        <p:sp>
          <p:nvSpPr>
            <p:cNvPr id="12" name="object 12"/>
            <p:cNvSpPr/>
            <p:nvPr/>
          </p:nvSpPr>
          <p:spPr>
            <a:xfrm>
              <a:off x="0" y="6466332"/>
              <a:ext cx="12192000" cy="391795"/>
            </a:xfrm>
            <a:custGeom>
              <a:avLst/>
              <a:gdLst/>
              <a:ahLst/>
              <a:cxnLst/>
              <a:rect l="l" t="t" r="r" b="b"/>
              <a:pathLst>
                <a:path w="12192000" h="391795">
                  <a:moveTo>
                    <a:pt x="12192000" y="0"/>
                  </a:moveTo>
                  <a:lnTo>
                    <a:pt x="0" y="0"/>
                  </a:lnTo>
                  <a:lnTo>
                    <a:pt x="0" y="391667"/>
                  </a:lnTo>
                  <a:lnTo>
                    <a:pt x="12192000" y="391667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D0D0D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13"/>
            <p:cNvSpPr/>
            <p:nvPr/>
          </p:nvSpPr>
          <p:spPr>
            <a:xfrm>
              <a:off x="0" y="6466332"/>
              <a:ext cx="12192000" cy="391795"/>
            </a:xfrm>
            <a:custGeom>
              <a:avLst/>
              <a:gdLst/>
              <a:ahLst/>
              <a:cxnLst/>
              <a:rect l="l" t="t" r="r" b="b"/>
              <a:pathLst>
                <a:path w="12192000" h="391795">
                  <a:moveTo>
                    <a:pt x="0" y="391667"/>
                  </a:moveTo>
                  <a:lnTo>
                    <a:pt x="12192000" y="391667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391667"/>
                  </a:lnTo>
                  <a:close/>
                </a:path>
              </a:pathLst>
            </a:custGeom>
            <a:ln w="12700">
              <a:solidFill>
                <a:srgbClr val="7B7B7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8229600" y="4702066"/>
            <a:ext cx="3006141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sz="2000" b="1" spc="-10" dirty="0">
                <a:solidFill>
                  <a:srgbClr val="C55A11"/>
                </a:solidFill>
                <a:latin typeface="Times New Roman"/>
                <a:cs typeface="Times New Roman"/>
              </a:rPr>
              <a:t>SHIMNA SHERIN P T </a:t>
            </a:r>
            <a:r>
              <a:rPr sz="2000" b="1" spc="-10" dirty="0">
                <a:solidFill>
                  <a:srgbClr val="C55A11"/>
                </a:solidFill>
                <a:latin typeface="Times New Roman"/>
                <a:cs typeface="Times New Roman"/>
              </a:rPr>
              <a:t>MES2</a:t>
            </a:r>
            <a:r>
              <a:rPr lang="en-IN" sz="2000" b="1" spc="-10" dirty="0">
                <a:solidFill>
                  <a:srgbClr val="C55A11"/>
                </a:solidFill>
                <a:latin typeface="Times New Roman"/>
                <a:cs typeface="Times New Roman"/>
              </a:rPr>
              <a:t>4</a:t>
            </a:r>
            <a:r>
              <a:rPr sz="2000" b="1" spc="-10" dirty="0">
                <a:solidFill>
                  <a:srgbClr val="C55A11"/>
                </a:solidFill>
                <a:latin typeface="Times New Roman"/>
                <a:cs typeface="Times New Roman"/>
              </a:rPr>
              <a:t>MCA-</a:t>
            </a:r>
            <a:r>
              <a:rPr sz="2000" b="1" spc="-20" dirty="0">
                <a:solidFill>
                  <a:srgbClr val="C55A11"/>
                </a:solidFill>
                <a:latin typeface="Times New Roman"/>
                <a:cs typeface="Times New Roman"/>
              </a:rPr>
              <a:t>20</a:t>
            </a:r>
            <a:r>
              <a:rPr lang="en-IN" sz="2000" b="1" spc="-20" dirty="0">
                <a:solidFill>
                  <a:srgbClr val="C55A11"/>
                </a:solidFill>
                <a:latin typeface="Times New Roman"/>
                <a:cs typeface="Times New Roman"/>
              </a:rPr>
              <a:t>53</a:t>
            </a:r>
            <a:endParaRPr sz="2000" dirty="0">
              <a:latin typeface="Times New Roman"/>
              <a:cs typeface="Times New Roman"/>
            </a:endParaRPr>
          </a:p>
        </p:txBody>
      </p:sp>
      <p:pic>
        <p:nvPicPr>
          <p:cNvPr id="17" name="object 2">
            <a:extLst>
              <a:ext uri="{FF2B5EF4-FFF2-40B4-BE49-F238E27FC236}">
                <a16:creationId xmlns:a16="http://schemas.microsoft.com/office/drawing/2014/main" id="{4D062EF6-9191-1F75-1DF3-175B2282778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88636" y="6477000"/>
            <a:ext cx="249936" cy="2987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54562D-5A1E-5902-B837-B85DB35274C9}"/>
              </a:ext>
            </a:extLst>
          </p:cNvPr>
          <p:cNvSpPr txBox="1"/>
          <p:nvPr/>
        </p:nvSpPr>
        <p:spPr>
          <a:xfrm>
            <a:off x="10934700" y="6019800"/>
            <a:ext cx="12954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5659D3-D977-E47B-8EA7-6809BA5E604F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D73C6A-BFEF-1A89-DD21-C29342F83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36092BE8-8FD7-B32B-153C-565C9185CB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057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10" dirty="0"/>
              <a:t>Real-Life Examples</a:t>
            </a:r>
            <a:endParaRPr spc="-10" dirty="0"/>
          </a:p>
        </p:txBody>
      </p:sp>
      <p:pic>
        <p:nvPicPr>
          <p:cNvPr id="5" name="object 5">
            <a:extLst>
              <a:ext uri="{FF2B5EF4-FFF2-40B4-BE49-F238E27FC236}">
                <a16:creationId xmlns:a16="http://schemas.microsoft.com/office/drawing/2014/main" id="{CEAA3421-A735-BB09-7265-74C118C63CD9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6255" y="6480046"/>
            <a:ext cx="249936" cy="2987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1C09CB-BEAA-FFB3-A5F2-194B4A484F85}"/>
              </a:ext>
            </a:extLst>
          </p:cNvPr>
          <p:cNvSpPr txBox="1"/>
          <p:nvPr/>
        </p:nvSpPr>
        <p:spPr>
          <a:xfrm>
            <a:off x="838200" y="1447800"/>
            <a:ext cx="7609840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§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Fake bank messages asking to click links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 calls asking for OTP or PIN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Fake job offers demanding money or details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links used to hack accounts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5A1C54-287C-3B34-BEDA-099DFA93F371}"/>
              </a:ext>
            </a:extLst>
          </p:cNvPr>
          <p:cNvSpPr txBox="1"/>
          <p:nvPr/>
        </p:nvSpPr>
        <p:spPr>
          <a:xfrm>
            <a:off x="11646310" y="6467814"/>
            <a:ext cx="4712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chemeClr val="bg1"/>
                </a:solidFill>
              </a:rPr>
              <a:t> 6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8C86D4-0DA5-F1B0-0293-499E8EF5C858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754980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834BB-13E7-C5F6-5B20-C535D1919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112" y="207390"/>
            <a:ext cx="10706735" cy="1107996"/>
          </a:xfrm>
        </p:spPr>
        <p:txBody>
          <a:bodyPr/>
          <a:lstStyle/>
          <a:p>
            <a:r>
              <a:rPr lang="en-US" dirty="0"/>
              <a:t>Impact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A459D5-7D77-E08A-4FD6-698F1C8F1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10836198" cy="5004727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Financial Loss</a:t>
            </a:r>
            <a:b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Fake bank call → OTP share → money lost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Identity Theft</a:t>
            </a:r>
            <a:br>
              <a:rPr lang="en-I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  <a:r>
              <a:rPr lang="en-I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Fake website → Aadhaar &amp; password entered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Breach</a:t>
            </a:r>
            <a:b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Phishing email → office login hacked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 of Trust &amp; Reputation</a:t>
            </a:r>
            <a:b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Company data leaked → people stop trusting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CCCE22-994B-BD76-E2C1-2E35EB034495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858733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9B62A-8380-F795-6A10-7B81D9B08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9C443D03-93A7-8CB3-1045-8D18BF250A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0579" rIns="0" bIns="0" rtlCol="0">
            <a:spAutoFit/>
          </a:bodyPr>
          <a:lstStyle/>
          <a:p>
            <a:r>
              <a:rPr lang="en-US"/>
              <a:t>Prevention</a:t>
            </a:r>
            <a:endParaRPr lang="en-US" dirty="0"/>
          </a:p>
        </p:txBody>
      </p:sp>
      <p:pic>
        <p:nvPicPr>
          <p:cNvPr id="5" name="object 5">
            <a:extLst>
              <a:ext uri="{FF2B5EF4-FFF2-40B4-BE49-F238E27FC236}">
                <a16:creationId xmlns:a16="http://schemas.microsoft.com/office/drawing/2014/main" id="{C7BC68B3-5800-BDAC-3D72-C69CA163DD0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96255" y="6480046"/>
            <a:ext cx="249936" cy="2987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287652-13B3-A123-913A-D8C02997D66A}"/>
              </a:ext>
            </a:extLst>
          </p:cNvPr>
          <p:cNvSpPr txBox="1"/>
          <p:nvPr/>
        </p:nvSpPr>
        <p:spPr>
          <a:xfrm>
            <a:off x="11646310" y="6467814"/>
            <a:ext cx="4712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chemeClr val="bg1"/>
                </a:solidFill>
              </a:rPr>
              <a:t> 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390880-626E-0AB4-38E3-A8F2046C04D4}"/>
              </a:ext>
            </a:extLst>
          </p:cNvPr>
          <p:cNvSpPr txBox="1"/>
          <p:nvPr/>
        </p:nvSpPr>
        <p:spPr>
          <a:xfrm>
            <a:off x="914400" y="1371600"/>
            <a:ext cx="102870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should be aware of social engineering attacks and common online scams.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Always verify unknown emails, messages, and phone calls before responding.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strong passwords and multi-factor authentication can improve security.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Never share passwords, OTPs, or personal details with anyone.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32A534-478A-2684-3B64-AB59E1EBC5DC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3415896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69C7C-AA71-4CCC-37F2-21D59B075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112" y="207390"/>
            <a:ext cx="10706735" cy="1107996"/>
          </a:xfrm>
        </p:spPr>
        <p:txBody>
          <a:bodyPr/>
          <a:lstStyle/>
          <a:p>
            <a:r>
              <a:rPr lang="en-US" dirty="0"/>
              <a:t>Limitations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711A5-C331-8A45-4819-CDBB2376E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47801"/>
            <a:ext cx="8570560" cy="2863864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 </a:t>
            </a:r>
            <a:r>
              <a:rPr lang="en-IN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en-I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unpredictable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user awareness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Attack methods keep evolving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alone is not sufficient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214C2C-BAB8-36D5-D856-5ED861E647A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516053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24E36-36FF-911D-DA4A-DE7851ADF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18AB769D-A818-FC4A-B07E-43C94DB6ED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0579" rIns="0" bIns="0" rtlCol="0">
            <a:spAutoFit/>
          </a:bodyPr>
          <a:lstStyle/>
          <a:p>
            <a:r>
              <a:rPr lang="en-US" dirty="0"/>
              <a:t>Future scope</a:t>
            </a:r>
          </a:p>
        </p:txBody>
      </p:sp>
      <p:pic>
        <p:nvPicPr>
          <p:cNvPr id="5" name="object 5">
            <a:extLst>
              <a:ext uri="{FF2B5EF4-FFF2-40B4-BE49-F238E27FC236}">
                <a16:creationId xmlns:a16="http://schemas.microsoft.com/office/drawing/2014/main" id="{C2121FCC-6642-D4A3-5129-2D2CA6934616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6255" y="6480046"/>
            <a:ext cx="249936" cy="2987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9106BC-E3DC-9A84-CC46-6D565E183D9F}"/>
              </a:ext>
            </a:extLst>
          </p:cNvPr>
          <p:cNvSpPr txBox="1"/>
          <p:nvPr/>
        </p:nvSpPr>
        <p:spPr>
          <a:xfrm>
            <a:off x="11720743" y="6467814"/>
            <a:ext cx="4712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chemeClr val="bg1"/>
                </a:solidFill>
              </a:rPr>
              <a:t> 10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6602B10-BD84-2BFE-0931-9AA608A126F3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BA788DF7-E798-48EB-A499-4E17FD50224D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004111" y="1334062"/>
            <a:ext cx="8520887" cy="2785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Increased cybersecurity awareness programs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Advanced detection techniques using AI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Stronger authentication methods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Better user education and training</a:t>
            </a:r>
          </a:p>
        </p:txBody>
      </p:sp>
    </p:spTree>
    <p:extLst>
      <p:ext uri="{BB962C8B-B14F-4D97-AF65-F5344CB8AC3E}">
        <p14:creationId xmlns:p14="http://schemas.microsoft.com/office/powerpoint/2010/main" val="2309537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9C7FA-EA14-3CE4-881A-660E4DF0C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112" y="207390"/>
            <a:ext cx="10706735" cy="1107996"/>
          </a:xfrm>
        </p:spPr>
        <p:txBody>
          <a:bodyPr/>
          <a:lstStyle/>
          <a:p>
            <a:r>
              <a:rPr lang="en-US" dirty="0"/>
              <a:t>Conclusion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0E2B76-C026-3D95-1BF3-3115F8995981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59EC09F-AF7D-7373-B3BF-47844ADA07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483126"/>
            <a:ext cx="9601200" cy="2785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engineering attacks exploit human trust rather than technology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These attacks are increasing in the digital age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awareness is the strongest defense against such attacks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Safe digital practices help protect individuals and society</a:t>
            </a:r>
          </a:p>
        </p:txBody>
      </p:sp>
    </p:spTree>
    <p:extLst>
      <p:ext uri="{BB962C8B-B14F-4D97-AF65-F5344CB8AC3E}">
        <p14:creationId xmlns:p14="http://schemas.microsoft.com/office/powerpoint/2010/main" val="3238836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37131D-DBB5-C44E-0299-98C28F8636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C622E5D4-D221-C08C-8217-EAECD94B5B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112" y="207390"/>
            <a:ext cx="1070673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References</a:t>
            </a:r>
            <a:endParaRPr lang="en-IN" b="0" spc="-10" dirty="0"/>
          </a:p>
        </p:txBody>
      </p:sp>
      <p:pic>
        <p:nvPicPr>
          <p:cNvPr id="5" name="object 5">
            <a:extLst>
              <a:ext uri="{FF2B5EF4-FFF2-40B4-BE49-F238E27FC236}">
                <a16:creationId xmlns:a16="http://schemas.microsoft.com/office/drawing/2014/main" id="{6E243DFC-CA57-ABE8-8AD3-1E17EDC7FE65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6255" y="6480046"/>
            <a:ext cx="249936" cy="2987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5D67CB-E628-7950-478F-514816E2B029}"/>
              </a:ext>
            </a:extLst>
          </p:cNvPr>
          <p:cNvSpPr txBox="1"/>
          <p:nvPr/>
        </p:nvSpPr>
        <p:spPr>
          <a:xfrm>
            <a:off x="1219200" y="1295400"/>
            <a:ext cx="9677400" cy="4924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1] Mitnick, K., &amp; Simon, W. L. (2002).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Art of Deception: Controlling the Human Element of Security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Wiley Publishing.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OWASP Foundation. (2023).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Engineering Attacks Overview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OWASP Official Documentation.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https://owasp.org/www-community/social-engineering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Cisco Systems. (2024).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Cybersecurity Threat Trends: Social Engineering and Phishing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Cisco Security Reports.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https://www.cisco.com/c/en/us/products/security/security-reports.html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Hadnagy, C. (2018).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Engineering: The Science of Human Hacking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Wiley.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Trend Micro Research. (2024).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Phishing, Vishing, and Smishing Attacks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https://www.trendmicro.com/vinfo/us/security/definition/social-engineering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A9993E-2356-4F91-35FE-EC902A46F51D}"/>
              </a:ext>
            </a:extLst>
          </p:cNvPr>
          <p:cNvSpPr txBox="1"/>
          <p:nvPr/>
        </p:nvSpPr>
        <p:spPr>
          <a:xfrm>
            <a:off x="11646310" y="6467814"/>
            <a:ext cx="4712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chemeClr val="bg1"/>
                </a:solidFill>
              </a:rPr>
              <a:t> 19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7CC3529-4390-3D90-8FE0-5CE0CF0599F9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2917285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ABEAAD-AFCC-68DE-9186-5DA4650E9F6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ABC7F7-E777-4F66-785B-6E2A7DF15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143000"/>
            <a:ext cx="91440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04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88636" y="6480046"/>
            <a:ext cx="249936" cy="29870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6332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20" dirty="0"/>
              <a:t>TABLE</a:t>
            </a:r>
            <a:r>
              <a:rPr sz="2800" spc="-90" dirty="0"/>
              <a:t> </a:t>
            </a:r>
            <a:r>
              <a:rPr sz="2800" dirty="0"/>
              <a:t>OF</a:t>
            </a:r>
            <a:r>
              <a:rPr sz="2800" spc="-175" dirty="0"/>
              <a:t> </a:t>
            </a:r>
            <a:r>
              <a:rPr sz="2800" spc="-10" dirty="0"/>
              <a:t>CONTENTS</a:t>
            </a:r>
            <a:endParaRPr sz="2800" dirty="0"/>
          </a:p>
        </p:txBody>
      </p:sp>
      <p:sp>
        <p:nvSpPr>
          <p:cNvPr id="4" name="object 4"/>
          <p:cNvSpPr txBox="1"/>
          <p:nvPr/>
        </p:nvSpPr>
        <p:spPr>
          <a:xfrm>
            <a:off x="914400" y="914399"/>
            <a:ext cx="7837231" cy="5383525"/>
          </a:xfrm>
          <a:prstGeom prst="rect">
            <a:avLst/>
          </a:prstGeom>
        </p:spPr>
        <p:txBody>
          <a:bodyPr vert="horz" wrap="square" lIns="0" tIns="149860" rIns="0" bIns="0" rtlCol="0">
            <a:spAutoFit/>
          </a:bodyPr>
          <a:lstStyle/>
          <a:p>
            <a:pPr marL="298450" indent="-285750">
              <a:spcBef>
                <a:spcPts val="1180"/>
              </a:spcBef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lnSpc>
                <a:spcPct val="100000"/>
              </a:lnSpc>
              <a:spcBef>
                <a:spcPts val="118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 and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1180"/>
              </a:spcBef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</a:t>
            </a:r>
          </a:p>
          <a:p>
            <a:pPr marL="298450" indent="-285750" algn="just">
              <a:spcBef>
                <a:spcPts val="118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 of Social Engineering Attacks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Attacks</a:t>
            </a:r>
          </a:p>
          <a:p>
            <a:pPr marL="298450" indent="-285750">
              <a:spcBef>
                <a:spcPts val="118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Real-Life Examples </a:t>
            </a:r>
          </a:p>
          <a:p>
            <a:pPr marL="298450" indent="-285750">
              <a:spcBef>
                <a:spcPts val="118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</a:p>
          <a:p>
            <a:pPr marL="298450" indent="-285750">
              <a:spcBef>
                <a:spcPts val="1180"/>
              </a:spcBef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 algn="l">
              <a:spcBef>
                <a:spcPts val="1180"/>
              </a:spcBef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1180"/>
              </a:spcBef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  <a:p>
            <a:pPr marL="298450" indent="-285750">
              <a:lnSpc>
                <a:spcPct val="100000"/>
              </a:lnSpc>
              <a:spcBef>
                <a:spcPts val="1180"/>
              </a:spcBef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298450" indent="-285750">
              <a:lnSpc>
                <a:spcPct val="100000"/>
              </a:lnSpc>
              <a:spcBef>
                <a:spcPts val="1180"/>
              </a:spcBef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6AFE7E-EC57-022C-49A3-14A20D8C11E1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057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10" dirty="0"/>
              <a:t>Introduction</a:t>
            </a:r>
            <a:endParaRPr spc="-10" dirty="0"/>
          </a:p>
        </p:txBody>
      </p:sp>
      <p:sp>
        <p:nvSpPr>
          <p:cNvPr id="4" name="object 4"/>
          <p:cNvSpPr txBox="1"/>
          <p:nvPr/>
        </p:nvSpPr>
        <p:spPr>
          <a:xfrm>
            <a:off x="304801" y="1289766"/>
            <a:ext cx="7543799" cy="433772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engineering attacks are one of the most common and dangerous cyber threats today.</a:t>
            </a:r>
          </a:p>
          <a:p>
            <a:pPr algn="just"/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Instead of hacking computers, attackers manipulate human psychology to steal information.</a:t>
            </a:r>
          </a:p>
          <a:p>
            <a:pPr algn="just"/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 trick people into giving passwords, OTPs, bank details, and personal information.</a:t>
            </a:r>
          </a:p>
          <a:p>
            <a:pPr algn="just"/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social engineering attacks helps protect digital assets and improve cybersecurity awareness.</a:t>
            </a: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6255" y="6480046"/>
            <a:ext cx="249936" cy="2987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A363D0-1667-3BE3-F0DD-488DB64AE212}"/>
              </a:ext>
            </a:extLst>
          </p:cNvPr>
          <p:cNvSpPr txBox="1"/>
          <p:nvPr/>
        </p:nvSpPr>
        <p:spPr>
          <a:xfrm>
            <a:off x="11646310" y="6467814"/>
            <a:ext cx="4712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chemeClr val="bg1"/>
                </a:solidFill>
              </a:rPr>
              <a:t> 1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A85924C-B10C-98BB-BFC4-443A0A54E0F2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BD12E3-AB4B-B228-C12E-5E8493657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0" y="1219200"/>
            <a:ext cx="378604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057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Background and Need</a:t>
            </a:r>
            <a:endParaRPr spc="-10" dirty="0"/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6255" y="6480046"/>
            <a:ext cx="249936" cy="2987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A3C2A0-3D49-B104-C8C1-D95E97E0318E}"/>
              </a:ext>
            </a:extLst>
          </p:cNvPr>
          <p:cNvSpPr txBox="1"/>
          <p:nvPr/>
        </p:nvSpPr>
        <p:spPr>
          <a:xfrm>
            <a:off x="11646310" y="6467814"/>
            <a:ext cx="4712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chemeClr val="bg1"/>
                </a:solidFill>
              </a:rPr>
              <a:t> 2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593E80-27DF-BDAC-6A3B-6D97E360AF07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C3B9962-D3B2-2B0E-EBD8-D4473B798A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1219791"/>
            <a:ext cx="9524161" cy="4324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People use the internet, emails, and social media more in the digital age.</a:t>
            </a:r>
          </a:p>
          <a:p>
            <a:pPr marL="342900" marR="0" lvl="0" indent="-3429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engineering attacks target human trust instead of system weaknesses.</a:t>
            </a:r>
          </a:p>
          <a:p>
            <a:pPr marL="342900" marR="0" lvl="0" indent="-3429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Attackers trick users into sharing passwords, OTPs, and personal details.</a:t>
            </a:r>
          </a:p>
          <a:p>
            <a:pPr marL="342900" marR="0" lvl="0" indent="-3429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These attacks are increasing because they look real and easy to execute.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F1F37-5D99-31FC-9EA6-72703A6D5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F52EA125-234D-85E1-4469-4F3B349AA6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057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10" dirty="0"/>
              <a:t>Objectives</a:t>
            </a:r>
            <a:endParaRPr spc="-10" dirty="0"/>
          </a:p>
        </p:txBody>
      </p:sp>
      <p:pic>
        <p:nvPicPr>
          <p:cNvPr id="5" name="object 5">
            <a:extLst>
              <a:ext uri="{FF2B5EF4-FFF2-40B4-BE49-F238E27FC236}">
                <a16:creationId xmlns:a16="http://schemas.microsoft.com/office/drawing/2014/main" id="{61886AF6-4FBA-B237-5FCD-4B099C82929F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96255" y="6480046"/>
            <a:ext cx="249936" cy="2987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222ABD-7C9C-E73E-0ED1-706E88CDB9B3}"/>
              </a:ext>
            </a:extLst>
          </p:cNvPr>
          <p:cNvSpPr txBox="1"/>
          <p:nvPr/>
        </p:nvSpPr>
        <p:spPr>
          <a:xfrm>
            <a:off x="543560" y="1315356"/>
            <a:ext cx="11112910" cy="451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understand what social engineering attacks are.</a:t>
            </a:r>
          </a:p>
          <a:p>
            <a:pPr algn="just">
              <a:lnSpc>
                <a:spcPct val="150000"/>
              </a:lnSpc>
            </a:pP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learn the different types of social engineering attacks.</a:t>
            </a:r>
          </a:p>
          <a:p>
            <a:pPr algn="just">
              <a:lnSpc>
                <a:spcPct val="150000"/>
              </a:lnSpc>
            </a:pP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know how these attacks affect individuals and organizations.</a:t>
            </a:r>
          </a:p>
          <a:p>
            <a:pPr algn="just">
              <a:lnSpc>
                <a:spcPct val="150000"/>
              </a:lnSpc>
            </a:pP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understand simple ways to prevent social engineering attacks.</a:t>
            </a:r>
          </a:p>
          <a:p>
            <a:pPr algn="just"/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87506-5EC3-3800-07B9-B23125B8BBE3}"/>
              </a:ext>
            </a:extLst>
          </p:cNvPr>
          <p:cNvSpPr txBox="1"/>
          <p:nvPr/>
        </p:nvSpPr>
        <p:spPr>
          <a:xfrm>
            <a:off x="11646310" y="6467814"/>
            <a:ext cx="47125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chemeClr val="bg1"/>
                </a:solidFill>
              </a:rPr>
              <a:t> 3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52CA4E1-09E4-4E45-FF2A-E5F3BEE70A13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238625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04993-F1D0-7374-0575-0198BFADF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112" y="207390"/>
            <a:ext cx="10706735" cy="1107996"/>
          </a:xfrm>
        </p:spPr>
        <p:txBody>
          <a:bodyPr/>
          <a:lstStyle/>
          <a:p>
            <a:r>
              <a:rPr lang="en-US" dirty="0"/>
              <a:t>Overview of The Social Engineering Attacks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27328-DA6E-1589-C799-C52C70C593AF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BFB186-3988-15AB-ACC3-6A0D15B95150}"/>
              </a:ext>
            </a:extLst>
          </p:cNvPr>
          <p:cNvSpPr txBox="1"/>
          <p:nvPr/>
        </p:nvSpPr>
        <p:spPr>
          <a:xfrm>
            <a:off x="11598198" y="6465944"/>
            <a:ext cx="3048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2609EF1-DB35-1FE3-7ECF-67E5E89FD4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 rot="10800000" flipV="1">
            <a:off x="1004109" y="1581767"/>
            <a:ext cx="10706736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engineering attacks use psychological tricks to fool people.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Attackers try to gain trust to steal information like passwords or OTPs.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These attacks mainly target human behavior, not computer systems.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engineering attacks happen through emails, calls, messages, and social media.</a:t>
            </a:r>
          </a:p>
        </p:txBody>
      </p:sp>
    </p:spTree>
    <p:extLst>
      <p:ext uri="{BB962C8B-B14F-4D97-AF65-F5344CB8AC3E}">
        <p14:creationId xmlns:p14="http://schemas.microsoft.com/office/powerpoint/2010/main" val="180182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41751-20C2-2942-C1ED-E8B698E87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112" y="207390"/>
            <a:ext cx="10706735" cy="1107996"/>
          </a:xfrm>
        </p:spPr>
        <p:txBody>
          <a:bodyPr/>
          <a:lstStyle/>
          <a:p>
            <a:r>
              <a:rPr lang="en-US" dirty="0"/>
              <a:t>Types of Attacks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42FF6E-D2DB-1D76-EE4B-67DA66B38805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FDC337-7B35-F49D-04A2-D2C2D3CD5F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355524"/>
            <a:ext cx="9037283" cy="476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733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697E9-3C1F-0B76-A7ED-A1F752104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18F6A-7A24-17DA-9D29-C12EC4159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112" y="207390"/>
            <a:ext cx="10706735" cy="1107996"/>
          </a:xfrm>
        </p:spPr>
        <p:txBody>
          <a:bodyPr/>
          <a:lstStyle/>
          <a:p>
            <a:r>
              <a:rPr lang="en-US" dirty="0"/>
              <a:t>Types of Attacks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EAD12-3F22-4A7F-E89E-4F2B0F55D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447800"/>
            <a:ext cx="10872646" cy="3939540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Phishing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Fake emails or messages are sent to steal personal information.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A message says “Your bank account is blocked” and the link leads to a fake website</a:t>
            </a:r>
          </a:p>
          <a:p>
            <a:endParaRPr lang="en-US" sz="2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Pretexting</a:t>
            </a:r>
          </a:p>
          <a:p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Attackers create a fake story to gain trust.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Someone pretends to be an IT staff member asking for login details.</a:t>
            </a:r>
          </a:p>
          <a:p>
            <a:endParaRPr lang="en-IN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12D88-E22F-A98C-1AD0-04A8C1F6A3D7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</p:spTree>
    <p:extLst>
      <p:ext uri="{BB962C8B-B14F-4D97-AF65-F5344CB8AC3E}">
        <p14:creationId xmlns:p14="http://schemas.microsoft.com/office/powerpoint/2010/main" val="1368350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D58EF9-D1A3-7A03-EBF4-D264F10E7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25A37-1A6E-3FD1-4532-FC053488B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112" y="207390"/>
            <a:ext cx="10706735" cy="1107996"/>
          </a:xfrm>
        </p:spPr>
        <p:txBody>
          <a:bodyPr/>
          <a:lstStyle/>
          <a:p>
            <a:r>
              <a:rPr lang="en-US" dirty="0"/>
              <a:t>Types of Attacks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1A8B61-CADE-FA2F-D836-ECC88A63E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6779" y="1167800"/>
            <a:ext cx="11201400" cy="5663089"/>
          </a:xfrm>
        </p:spPr>
        <p:txBody>
          <a:bodyPr/>
          <a:lstStyle/>
          <a:p>
            <a:endParaRPr lang="en-IN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Baiting</a:t>
            </a:r>
          </a:p>
          <a:p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Baiting is an attack where hackers lure users with attractive offers.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A message saying ”free mobile recharge” asks you to click a link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you click it , malware gets installed or your data is stolen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Tailgating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Tailgating is when an unauthorized person enters a secure place by following an authorized person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An employee enters an  office using an ID card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stranger follows saying “I forgot my card”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employee allows entry 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called a tailgating attacks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587C8C-EDB1-A8AE-64A1-50DB2AD47EFD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marL="12700">
              <a:lnSpc>
                <a:spcPts val="1410"/>
              </a:lnSpc>
            </a:pPr>
            <a:r>
              <a:rPr lang="en-US" spc="-30"/>
              <a:t>DEPARTMENT</a:t>
            </a:r>
            <a:r>
              <a:rPr lang="en-US" spc="-20"/>
              <a:t> </a:t>
            </a:r>
            <a:r>
              <a:rPr lang="en-US"/>
              <a:t>OF COMPUTER</a:t>
            </a:r>
            <a:r>
              <a:rPr lang="en-US" spc="-75"/>
              <a:t> </a:t>
            </a:r>
            <a:r>
              <a:rPr lang="en-US" spc="-20"/>
              <a:t>APPLICATIONS,</a:t>
            </a:r>
            <a:r>
              <a:rPr lang="en-US" spc="60"/>
              <a:t> </a:t>
            </a:r>
            <a:r>
              <a:rPr lang="en-US"/>
              <a:t>MESCE </a:t>
            </a:r>
            <a:r>
              <a:rPr lang="en-US" spc="-10"/>
              <a:t>KUTTIPPURAM</a:t>
            </a:r>
            <a:endParaRPr lang="en-US" spc="-10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A2660FE-84B5-261D-C4F9-F2AE1496841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400799" y="5052774"/>
            <a:ext cx="457199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2999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5518</TotalTime>
  <Words>926</Words>
  <Application>Microsoft Office PowerPoint</Application>
  <PresentationFormat>Widescreen</PresentationFormat>
  <Paragraphs>158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Times New Roman</vt:lpstr>
      <vt:lpstr>Wingdings</vt:lpstr>
      <vt:lpstr>Office Theme</vt:lpstr>
      <vt:lpstr>SOCIAL ENGINEERING ATTACKS IN THE DIGITAL AGE</vt:lpstr>
      <vt:lpstr>TABLE OF CONTENTS</vt:lpstr>
      <vt:lpstr>Introduction</vt:lpstr>
      <vt:lpstr>Background and Need</vt:lpstr>
      <vt:lpstr>Objectives</vt:lpstr>
      <vt:lpstr>Overview of The Social Engineering Attacks </vt:lpstr>
      <vt:lpstr>Types of Attacks </vt:lpstr>
      <vt:lpstr>Types of Attacks </vt:lpstr>
      <vt:lpstr>Types of Attacks </vt:lpstr>
      <vt:lpstr>Real-Life Examples</vt:lpstr>
      <vt:lpstr>Impact </vt:lpstr>
      <vt:lpstr>Prevention</vt:lpstr>
      <vt:lpstr>Limitations </vt:lpstr>
      <vt:lpstr>Future scope</vt:lpstr>
      <vt:lpstr>Conclusion 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Mohamed Nihal</dc:creator>
  <cp:lastModifiedBy>shimna sherin</cp:lastModifiedBy>
  <cp:revision>61</cp:revision>
  <dcterms:created xsi:type="dcterms:W3CDTF">2025-01-15T08:14:09Z</dcterms:created>
  <dcterms:modified xsi:type="dcterms:W3CDTF">2026-01-12T13:51:02Z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2023-06-02T00:00:00Z</vt:filetime>
  </property>
  <property fmtid="{D5CDD505-2E9C-101B-9397-08002B2CF9AE}" pid="3" name="Creator">
    <vt:lpwstr>Microsoft® PowerPoint® 2021</vt:lpwstr>
  </property>
  <property fmtid="{D5CDD505-2E9C-101B-9397-08002B2CF9AE}" pid="4" name="LastSaved">
    <vt:filetime>2025-01-15T00:00:00Z</vt:filetime>
  </property>
  <property fmtid="{D5CDD505-2E9C-101B-9397-08002B2CF9AE}" pid="5" name="Producer">
    <vt:lpwstr>Microsoft® PowerPoint® 2021</vt:lpwstr>
  </property>
</Properties>
</file>